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81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BCF836-2F82-4E1B-8FB6-1715C4B00DB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196748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CF836-2F82-4E1B-8FB6-1715C4B00DB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160096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CF836-2F82-4E1B-8FB6-1715C4B00DB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408734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CF836-2F82-4E1B-8FB6-1715C4B00DB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303332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CF836-2F82-4E1B-8FB6-1715C4B00DB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118189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BCF836-2F82-4E1B-8FB6-1715C4B00DB3}"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42019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BCF836-2F82-4E1B-8FB6-1715C4B00DB3}" type="datetimeFigureOut">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207389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BCF836-2F82-4E1B-8FB6-1715C4B00DB3}"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2902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CF836-2F82-4E1B-8FB6-1715C4B00DB3}"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306765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CF836-2F82-4E1B-8FB6-1715C4B00DB3}"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336597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CF836-2F82-4E1B-8FB6-1715C4B00DB3}"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EECB1-E021-43F0-AEA9-6DC19FAA1F0E}" type="slidenum">
              <a:rPr lang="en-US" smtClean="0"/>
              <a:t>‹#›</a:t>
            </a:fld>
            <a:endParaRPr lang="en-US"/>
          </a:p>
        </p:txBody>
      </p:sp>
    </p:spTree>
    <p:extLst>
      <p:ext uri="{BB962C8B-B14F-4D97-AF65-F5344CB8AC3E}">
        <p14:creationId xmlns:p14="http://schemas.microsoft.com/office/powerpoint/2010/main" val="426534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CF836-2F82-4E1B-8FB6-1715C4B00DB3}" type="datetimeFigureOut">
              <a:rPr lang="en-US" smtClean="0"/>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EECB1-E021-43F0-AEA9-6DC19FAA1F0E}" type="slidenum">
              <a:rPr lang="en-US" smtClean="0"/>
              <a:t>‹#›</a:t>
            </a:fld>
            <a:endParaRPr lang="en-US"/>
          </a:p>
        </p:txBody>
      </p:sp>
    </p:spTree>
    <p:extLst>
      <p:ext uri="{BB962C8B-B14F-4D97-AF65-F5344CB8AC3E}">
        <p14:creationId xmlns:p14="http://schemas.microsoft.com/office/powerpoint/2010/main" val="3825368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Wrestling 101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68523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APS Athletic Department:</a:t>
            </a:r>
            <a:r>
              <a:rPr lang="en-US" dirty="0"/>
              <a:t/>
            </a:r>
            <a:br>
              <a:rPr lang="en-US" dirty="0"/>
            </a:br>
            <a:endParaRPr lang="en-US" dirty="0"/>
          </a:p>
        </p:txBody>
      </p:sp>
      <p:sp>
        <p:nvSpPr>
          <p:cNvPr id="3" name="Rectangle 2"/>
          <p:cNvSpPr/>
          <p:nvPr/>
        </p:nvSpPr>
        <p:spPr>
          <a:xfrm>
            <a:off x="-76200" y="1582341"/>
            <a:ext cx="9067800" cy="3785652"/>
          </a:xfrm>
          <a:prstGeom prst="rect">
            <a:avLst/>
          </a:prstGeom>
        </p:spPr>
        <p:txBody>
          <a:bodyPr wrap="square">
            <a:spAutoFit/>
          </a:bodyPr>
          <a:lstStyle/>
          <a:p>
            <a:r>
              <a:rPr lang="en-US" dirty="0"/>
              <a:t>	</a:t>
            </a:r>
            <a:r>
              <a:rPr lang="en-US" sz="2400" dirty="0"/>
              <a:t>Establish schedule of events	</a:t>
            </a:r>
            <a:endParaRPr lang="en-US" sz="2400" dirty="0" smtClean="0"/>
          </a:p>
          <a:p>
            <a:r>
              <a:rPr lang="en-US" sz="2400" dirty="0"/>
              <a:t>	</a:t>
            </a:r>
            <a:r>
              <a:rPr lang="en-US" sz="2400" dirty="0" smtClean="0"/>
              <a:t>Send </a:t>
            </a:r>
            <a:r>
              <a:rPr lang="en-US" sz="2400" dirty="0"/>
              <a:t>invites statewide—extend invitations---confirm teams</a:t>
            </a:r>
          </a:p>
          <a:p>
            <a:r>
              <a:rPr lang="en-US" sz="2400" dirty="0"/>
              <a:t>	Sign contracts---establish and collect entry fees.		</a:t>
            </a:r>
            <a:endParaRPr lang="en-US" sz="2400" dirty="0" smtClean="0"/>
          </a:p>
          <a:p>
            <a:r>
              <a:rPr lang="en-US" sz="2400" dirty="0"/>
              <a:t>	</a:t>
            </a:r>
            <a:r>
              <a:rPr lang="en-US" sz="2400" dirty="0" smtClean="0"/>
              <a:t>Set </a:t>
            </a:r>
            <a:r>
              <a:rPr lang="en-US" sz="2400" dirty="0"/>
              <a:t>schedule on APS Calendar</a:t>
            </a:r>
          </a:p>
          <a:p>
            <a:r>
              <a:rPr lang="en-US" sz="2400" dirty="0"/>
              <a:t>	Order and purchase all awards</a:t>
            </a:r>
          </a:p>
          <a:p>
            <a:r>
              <a:rPr lang="en-US" sz="2400" dirty="0"/>
              <a:t>	Establish budget for event--Support personnel </a:t>
            </a:r>
          </a:p>
          <a:p>
            <a:r>
              <a:rPr lang="en-US" sz="2400" dirty="0"/>
              <a:t>		APS Athletics  </a:t>
            </a:r>
            <a:br>
              <a:rPr lang="en-US" sz="2400" dirty="0"/>
            </a:br>
            <a:r>
              <a:rPr lang="en-US" sz="2400" dirty="0"/>
              <a:t>		High School Files</a:t>
            </a:r>
          </a:p>
          <a:p>
            <a:r>
              <a:rPr lang="en-US" sz="2400" dirty="0"/>
              <a:t>		Winter Gym Master</a:t>
            </a:r>
          </a:p>
          <a:p>
            <a:r>
              <a:rPr lang="en-US" sz="2400" dirty="0"/>
              <a:t>		Wrestling Pay</a:t>
            </a:r>
          </a:p>
        </p:txBody>
      </p:sp>
    </p:spTree>
    <p:extLst>
      <p:ext uri="{BB962C8B-B14F-4D97-AF65-F5344CB8AC3E}">
        <p14:creationId xmlns:p14="http://schemas.microsoft.com/office/powerpoint/2010/main" val="241942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APS Athletic Department:</a:t>
            </a:r>
            <a:endParaRPr lang="en-US" dirty="0"/>
          </a:p>
        </p:txBody>
      </p:sp>
      <p:sp>
        <p:nvSpPr>
          <p:cNvPr id="3" name="Rectangle 2"/>
          <p:cNvSpPr/>
          <p:nvPr/>
        </p:nvSpPr>
        <p:spPr>
          <a:xfrm>
            <a:off x="304800" y="1523999"/>
            <a:ext cx="8839200" cy="3970318"/>
          </a:xfrm>
          <a:prstGeom prst="rect">
            <a:avLst/>
          </a:prstGeom>
        </p:spPr>
        <p:txBody>
          <a:bodyPr wrap="square">
            <a:spAutoFit/>
          </a:bodyPr>
          <a:lstStyle/>
          <a:p>
            <a:pPr marL="457200" indent="-457200">
              <a:buFont typeface="Arial" panose="020B0604020202020204" pitchFamily="34" charset="0"/>
              <a:buChar char="•"/>
            </a:pPr>
            <a:r>
              <a:rPr lang="en-US" sz="2800" dirty="0"/>
              <a:t>	Arrange official assignments and fees</a:t>
            </a:r>
          </a:p>
          <a:p>
            <a:pPr marL="457200" indent="-457200">
              <a:buFont typeface="Arial" panose="020B0604020202020204" pitchFamily="34" charset="0"/>
              <a:buChar char="•"/>
            </a:pPr>
            <a:r>
              <a:rPr lang="en-US" sz="2800" dirty="0"/>
              <a:t>	Provide overall tournament supervisor for event</a:t>
            </a:r>
          </a:p>
          <a:p>
            <a:pPr marL="457200" indent="-457200">
              <a:buFont typeface="Arial" panose="020B0604020202020204" pitchFamily="34" charset="0"/>
              <a:buChar char="•"/>
            </a:pPr>
            <a:r>
              <a:rPr lang="en-US" sz="2800" dirty="0"/>
              <a:t>	Provide software for tournament brackets</a:t>
            </a:r>
          </a:p>
          <a:p>
            <a:pPr marL="457200" indent="-457200">
              <a:buFont typeface="Arial" panose="020B0604020202020204" pitchFamily="34" charset="0"/>
              <a:buChar char="•"/>
            </a:pPr>
            <a:r>
              <a:rPr lang="en-US" sz="2800" dirty="0"/>
              <a:t>	Provide payment for support staff as indicated on gym master paid scale for wrestling events.</a:t>
            </a:r>
          </a:p>
          <a:p>
            <a:pPr marL="457200" indent="-457200">
              <a:buFont typeface="Arial" panose="020B0604020202020204" pitchFamily="34" charset="0"/>
              <a:buChar char="•"/>
            </a:pPr>
            <a:r>
              <a:rPr lang="en-US" sz="2800" dirty="0"/>
              <a:t>	Admission:  	Provide tickets/wristbands for the event</a:t>
            </a:r>
          </a:p>
          <a:p>
            <a:r>
              <a:rPr lang="en-US" sz="2800" dirty="0" smtClean="0"/>
              <a:t>	</a:t>
            </a:r>
            <a:r>
              <a:rPr lang="en-US" sz="2800" dirty="0"/>
              <a:t>	Set prices for admission</a:t>
            </a:r>
          </a:p>
          <a:p>
            <a:pPr marL="457200" indent="-457200">
              <a:buFont typeface="Arial" panose="020B0604020202020204" pitchFamily="34" charset="0"/>
              <a:buChar char="•"/>
            </a:pPr>
            <a:r>
              <a:rPr lang="en-US" sz="2800" dirty="0"/>
              <a:t>	Provide revenue sharing information and checks at end of year</a:t>
            </a:r>
          </a:p>
        </p:txBody>
      </p:sp>
    </p:spTree>
    <p:extLst>
      <p:ext uri="{BB962C8B-B14F-4D97-AF65-F5344CB8AC3E}">
        <p14:creationId xmlns:p14="http://schemas.microsoft.com/office/powerpoint/2010/main" val="362354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a:t>
            </a:r>
            <a:endParaRPr lang="en-US" dirty="0"/>
          </a:p>
        </p:txBody>
      </p:sp>
      <p:sp>
        <p:nvSpPr>
          <p:cNvPr id="3" name="Rectangle 2"/>
          <p:cNvSpPr/>
          <p:nvPr/>
        </p:nvSpPr>
        <p:spPr>
          <a:xfrm>
            <a:off x="152400" y="1752600"/>
            <a:ext cx="8686800" cy="4401205"/>
          </a:xfrm>
          <a:prstGeom prst="rect">
            <a:avLst/>
          </a:prstGeom>
        </p:spPr>
        <p:txBody>
          <a:bodyPr wrap="square">
            <a:spAutoFit/>
          </a:bodyPr>
          <a:lstStyle/>
          <a:p>
            <a:r>
              <a:rPr lang="en-US" sz="2000" dirty="0"/>
              <a:t>Provide information flyer to schools/athletic </a:t>
            </a:r>
            <a:r>
              <a:rPr lang="en-US" sz="2000" dirty="0" smtClean="0"/>
              <a:t>department  </a:t>
            </a:r>
            <a:r>
              <a:rPr lang="en-US" dirty="0" smtClean="0"/>
              <a:t>One </a:t>
            </a:r>
            <a:r>
              <a:rPr lang="en-US" dirty="0"/>
              <a:t>month prior to event.</a:t>
            </a:r>
          </a:p>
          <a:p>
            <a:pPr marL="342900" indent="-342900">
              <a:buFont typeface="Arial" panose="020B0604020202020204" pitchFamily="34" charset="0"/>
              <a:buChar char="•"/>
            </a:pPr>
            <a:r>
              <a:rPr lang="en-US" sz="2000" dirty="0"/>
              <a:t>	</a:t>
            </a:r>
            <a:r>
              <a:rPr lang="en-US" sz="2000" dirty="0" smtClean="0"/>
              <a:t>Includes</a:t>
            </a:r>
            <a:r>
              <a:rPr lang="en-US" sz="2000" dirty="0"/>
              <a:t>: Name/Date/Location/Weigh in time/location/ Seeding time/ </a:t>
            </a:r>
            <a:r>
              <a:rPr lang="en-US" sz="2000" dirty="0" smtClean="0"/>
              <a:t>	location/Awards/Tournament </a:t>
            </a:r>
            <a:r>
              <a:rPr lang="en-US" sz="2000" dirty="0"/>
              <a:t>director contact information /Entry </a:t>
            </a:r>
            <a:r>
              <a:rPr lang="en-US" sz="2000" dirty="0" smtClean="0"/>
              <a:t>	deadline</a:t>
            </a:r>
            <a:r>
              <a:rPr lang="en-US" sz="2000" dirty="0"/>
              <a:t>/ Allow </a:t>
            </a:r>
            <a:r>
              <a:rPr lang="en-US" sz="2000" dirty="0" smtClean="0"/>
              <a:t>	changes</a:t>
            </a:r>
            <a:r>
              <a:rPr lang="en-US" sz="2000" dirty="0"/>
              <a:t>. </a:t>
            </a:r>
            <a:endParaRPr lang="en-US" sz="2000" dirty="0" smtClean="0"/>
          </a:p>
          <a:p>
            <a:r>
              <a:rPr lang="en-US" sz="2000" dirty="0" smtClean="0"/>
              <a:t>Tournament </a:t>
            </a:r>
            <a:r>
              <a:rPr lang="en-US" sz="2000" dirty="0"/>
              <a:t>Help—Arrange for tournament workers</a:t>
            </a:r>
          </a:p>
          <a:p>
            <a:pPr marL="342900" indent="-342900">
              <a:buFont typeface="Arial" panose="020B0604020202020204" pitchFamily="34" charset="0"/>
              <a:buChar char="•"/>
            </a:pPr>
            <a:r>
              <a:rPr lang="en-US" sz="2000" dirty="0"/>
              <a:t>	Provide person or persons to run software </a:t>
            </a:r>
            <a:r>
              <a:rPr lang="en-US" dirty="0"/>
              <a:t>for event work with APS Director</a:t>
            </a:r>
          </a:p>
          <a:p>
            <a:pPr marL="342900" indent="-342900">
              <a:buFont typeface="Arial" panose="020B0604020202020204" pitchFamily="34" charset="0"/>
              <a:buChar char="•"/>
            </a:pPr>
            <a:r>
              <a:rPr lang="en-US" sz="2000" dirty="0"/>
              <a:t>	Ticket personnel must be paid support staff </a:t>
            </a:r>
          </a:p>
          <a:p>
            <a:pPr marL="342900" indent="-342900">
              <a:buFont typeface="Arial" panose="020B0604020202020204" pitchFamily="34" charset="0"/>
              <a:buChar char="•"/>
            </a:pPr>
            <a:r>
              <a:rPr lang="en-US" sz="2000" dirty="0"/>
              <a:t>	Table help that is trained for scores/times/ table help</a:t>
            </a:r>
          </a:p>
          <a:p>
            <a:pPr marL="342900" indent="-342900">
              <a:buFont typeface="Arial" panose="020B0604020202020204" pitchFamily="34" charset="0"/>
              <a:buChar char="•"/>
            </a:pPr>
            <a:r>
              <a:rPr lang="en-US" sz="2000" dirty="0"/>
              <a:t>	Adult volunteers may be substituted for paid workers </a:t>
            </a:r>
            <a:r>
              <a:rPr lang="en-US" dirty="0"/>
              <a:t>to increase net profit.</a:t>
            </a:r>
          </a:p>
          <a:p>
            <a:pPr marL="342900" indent="-342900">
              <a:buFont typeface="Arial" panose="020B0604020202020204" pitchFamily="34" charset="0"/>
              <a:buChar char="•"/>
            </a:pPr>
            <a:r>
              <a:rPr lang="en-US" sz="2000" dirty="0"/>
              <a:t>	It is not appropriate to have workers work &amp; then donate their payment </a:t>
            </a:r>
            <a:r>
              <a:rPr lang="en-US" sz="2000" dirty="0" smtClean="0"/>
              <a:t>	to booster </a:t>
            </a:r>
            <a:r>
              <a:rPr lang="en-US" sz="2000" dirty="0"/>
              <a:t>club</a:t>
            </a:r>
          </a:p>
          <a:p>
            <a:pPr marL="342900" indent="-342900">
              <a:buFont typeface="Arial" panose="020B0604020202020204" pitchFamily="34" charset="0"/>
              <a:buChar char="•"/>
            </a:pPr>
            <a:r>
              <a:rPr lang="en-US" sz="2000" dirty="0"/>
              <a:t>	Floor monitors for security and area supervision</a:t>
            </a:r>
          </a:p>
          <a:p>
            <a:pPr marL="342900" indent="-342900">
              <a:buFont typeface="Arial" panose="020B0604020202020204" pitchFamily="34" charset="0"/>
              <a:buChar char="•"/>
            </a:pPr>
            <a:r>
              <a:rPr lang="en-US" sz="2000" dirty="0"/>
              <a:t>	</a:t>
            </a:r>
            <a:r>
              <a:rPr lang="en-US" sz="2000" b="1" dirty="0"/>
              <a:t>Custodial help is the responsibility of school though work with </a:t>
            </a:r>
            <a:r>
              <a:rPr lang="en-US" sz="2000" b="1" dirty="0" smtClean="0"/>
              <a:t>	School </a:t>
            </a:r>
            <a:r>
              <a:rPr lang="en-US" sz="2000" b="1" dirty="0"/>
              <a:t>administration.</a:t>
            </a:r>
          </a:p>
        </p:txBody>
      </p:sp>
    </p:spTree>
    <p:extLst>
      <p:ext uri="{BB962C8B-B14F-4D97-AF65-F5344CB8AC3E}">
        <p14:creationId xmlns:p14="http://schemas.microsoft.com/office/powerpoint/2010/main" val="418622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a:t>
            </a:r>
            <a:endParaRPr lang="en-US" dirty="0"/>
          </a:p>
        </p:txBody>
      </p:sp>
      <p:sp>
        <p:nvSpPr>
          <p:cNvPr id="3" name="Rectangle 2"/>
          <p:cNvSpPr/>
          <p:nvPr/>
        </p:nvSpPr>
        <p:spPr>
          <a:xfrm>
            <a:off x="152400" y="1166843"/>
            <a:ext cx="8763000" cy="4893647"/>
          </a:xfrm>
          <a:prstGeom prst="rect">
            <a:avLst/>
          </a:prstGeom>
        </p:spPr>
        <p:txBody>
          <a:bodyPr wrap="square">
            <a:spAutoFit/>
          </a:bodyPr>
          <a:lstStyle/>
          <a:p>
            <a:endParaRPr lang="en-US" sz="2400" dirty="0" smtClean="0"/>
          </a:p>
          <a:p>
            <a:r>
              <a:rPr lang="en-US" sz="2400" dirty="0" smtClean="0"/>
              <a:t>Pick </a:t>
            </a:r>
            <a:r>
              <a:rPr lang="en-US" sz="2400" dirty="0"/>
              <a:t>up Admission tickets/wristbands and paperwork. </a:t>
            </a:r>
          </a:p>
          <a:p>
            <a:endParaRPr lang="en-US" sz="2400" dirty="0" smtClean="0"/>
          </a:p>
          <a:p>
            <a:r>
              <a:rPr lang="en-US" sz="2400" dirty="0" smtClean="0"/>
              <a:t>Arrange </a:t>
            </a:r>
            <a:r>
              <a:rPr lang="en-US" sz="2400" dirty="0"/>
              <a:t>for change and deposits as indicated in policies.</a:t>
            </a:r>
          </a:p>
          <a:p>
            <a:endParaRPr lang="en-US" sz="2400" dirty="0" smtClean="0"/>
          </a:p>
          <a:p>
            <a:r>
              <a:rPr lang="en-US" sz="2400" dirty="0" smtClean="0"/>
              <a:t>Supplies—School </a:t>
            </a:r>
            <a:r>
              <a:rPr lang="en-US" sz="2400" dirty="0"/>
              <a:t>will be responsible for the following.</a:t>
            </a:r>
          </a:p>
          <a:p>
            <a:r>
              <a:rPr lang="en-US" sz="2400" dirty="0"/>
              <a:t>	Bout sheet (paper)</a:t>
            </a:r>
          </a:p>
          <a:p>
            <a:r>
              <a:rPr lang="en-US" sz="2400" dirty="0"/>
              <a:t>	Brackets / Clocks / Ankle bands</a:t>
            </a:r>
          </a:p>
          <a:p>
            <a:r>
              <a:rPr lang="en-US" sz="2400" dirty="0"/>
              <a:t>	Supplies </a:t>
            </a:r>
            <a:r>
              <a:rPr lang="en-US" sz="2000" dirty="0"/>
              <a:t>such as pencils, tables, chairs, office supply </a:t>
            </a:r>
            <a:r>
              <a:rPr lang="en-US" sz="2000" dirty="0" smtClean="0"/>
              <a:t>needs, </a:t>
            </a:r>
            <a:r>
              <a:rPr lang="en-US" sz="2000" dirty="0"/>
              <a:t>Etc. </a:t>
            </a:r>
          </a:p>
          <a:p>
            <a:r>
              <a:rPr lang="en-US" sz="2400" dirty="0"/>
              <a:t>	Cleaning supplies-</a:t>
            </a:r>
            <a:r>
              <a:rPr lang="en-US" sz="2000" dirty="0"/>
              <a:t>----Blood supplies for wrestlers and mats</a:t>
            </a:r>
          </a:p>
          <a:p>
            <a:endParaRPr lang="en-US" sz="2400" dirty="0" smtClean="0"/>
          </a:p>
          <a:p>
            <a:r>
              <a:rPr lang="en-US" sz="2400" dirty="0" smtClean="0"/>
              <a:t>Mats-</a:t>
            </a:r>
            <a:r>
              <a:rPr lang="en-US" sz="2400" dirty="0"/>
              <a:t>-	School should make arrangement for </a:t>
            </a:r>
            <a:r>
              <a:rPr lang="en-US" sz="2400" dirty="0" smtClean="0"/>
              <a:t>mats </a:t>
            </a:r>
            <a:r>
              <a:rPr lang="en-US" sz="2400" dirty="0"/>
              <a:t>as specified.</a:t>
            </a:r>
          </a:p>
          <a:p>
            <a:r>
              <a:rPr lang="en-US" sz="2400" dirty="0"/>
              <a:t>	</a:t>
            </a:r>
            <a:r>
              <a:rPr lang="en-US" dirty="0"/>
              <a:t>Suggested agreement is made with another host to provide extra mats as need</a:t>
            </a:r>
          </a:p>
        </p:txBody>
      </p:sp>
    </p:spTree>
    <p:extLst>
      <p:ext uri="{BB962C8B-B14F-4D97-AF65-F5344CB8AC3E}">
        <p14:creationId xmlns:p14="http://schemas.microsoft.com/office/powerpoint/2010/main" val="256769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a:t>
            </a:r>
            <a:endParaRPr lang="en-US" dirty="0"/>
          </a:p>
        </p:txBody>
      </p:sp>
      <p:sp>
        <p:nvSpPr>
          <p:cNvPr id="3" name="Rectangle 2"/>
          <p:cNvSpPr/>
          <p:nvPr/>
        </p:nvSpPr>
        <p:spPr>
          <a:xfrm>
            <a:off x="152400" y="1219200"/>
            <a:ext cx="8915400" cy="3970318"/>
          </a:xfrm>
          <a:prstGeom prst="rect">
            <a:avLst/>
          </a:prstGeom>
        </p:spPr>
        <p:txBody>
          <a:bodyPr wrap="square">
            <a:spAutoFit/>
          </a:bodyPr>
          <a:lstStyle/>
          <a:p>
            <a:r>
              <a:rPr lang="en-US" sz="2800" dirty="0"/>
              <a:t>Pick up awards:	       </a:t>
            </a:r>
            <a:r>
              <a:rPr lang="en-US" sz="2800" dirty="0" smtClean="0"/>
              <a:t>	All </a:t>
            </a:r>
            <a:r>
              <a:rPr lang="en-US" sz="2800" dirty="0"/>
              <a:t>Sports Trophies          </a:t>
            </a:r>
            <a:endParaRPr lang="en-US" sz="2800" dirty="0" smtClean="0"/>
          </a:p>
          <a:p>
            <a:r>
              <a:rPr lang="en-US" sz="2800" dirty="0"/>
              <a:t>	</a:t>
            </a:r>
            <a:r>
              <a:rPr lang="en-US" sz="2800" dirty="0" smtClean="0"/>
              <a:t>			2939 </a:t>
            </a:r>
            <a:r>
              <a:rPr lang="en-US" sz="2800" dirty="0"/>
              <a:t>Monte Vista ne.         </a:t>
            </a:r>
            <a:r>
              <a:rPr lang="en-US" sz="2800" dirty="0" smtClean="0"/>
              <a:t>					Contact </a:t>
            </a:r>
            <a:r>
              <a:rPr lang="en-US" sz="2800" dirty="0"/>
              <a:t>268-2436.  </a:t>
            </a:r>
          </a:p>
          <a:p>
            <a:r>
              <a:rPr lang="en-US" sz="2800" dirty="0"/>
              <a:t>Concessions</a:t>
            </a:r>
          </a:p>
          <a:p>
            <a:r>
              <a:rPr lang="en-US" sz="2800" dirty="0"/>
              <a:t>	Food concessions are at the discretion of the host school principal.</a:t>
            </a:r>
          </a:p>
          <a:p>
            <a:r>
              <a:rPr lang="en-US" sz="2800" dirty="0"/>
              <a:t>		Must met all city ordinances/ </a:t>
            </a:r>
          </a:p>
          <a:p>
            <a:r>
              <a:rPr lang="en-US" sz="2800" dirty="0"/>
              <a:t>	</a:t>
            </a:r>
            <a:r>
              <a:rPr lang="en-US" sz="2800" dirty="0" smtClean="0"/>
              <a:t>Novelties </a:t>
            </a:r>
            <a:r>
              <a:rPr lang="en-US" sz="2800" dirty="0"/>
              <a:t>(T-shirts etc.) must be cleared through APS Athletics prior to event</a:t>
            </a:r>
          </a:p>
        </p:txBody>
      </p:sp>
    </p:spTree>
    <p:extLst>
      <p:ext uri="{BB962C8B-B14F-4D97-AF65-F5344CB8AC3E}">
        <p14:creationId xmlns:p14="http://schemas.microsoft.com/office/powerpoint/2010/main" val="214202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Prior to Tournament: Assure </a:t>
            </a:r>
            <a:r>
              <a:rPr lang="en-US" dirty="0"/>
              <a:t/>
            </a:r>
            <a:br>
              <a:rPr lang="en-US" dirty="0"/>
            </a:br>
            <a:endParaRPr lang="en-US" dirty="0"/>
          </a:p>
        </p:txBody>
      </p:sp>
      <p:sp>
        <p:nvSpPr>
          <p:cNvPr id="3" name="Rectangle 2"/>
          <p:cNvSpPr/>
          <p:nvPr/>
        </p:nvSpPr>
        <p:spPr>
          <a:xfrm>
            <a:off x="228600" y="914400"/>
            <a:ext cx="8686800" cy="5016758"/>
          </a:xfrm>
          <a:prstGeom prst="rect">
            <a:avLst/>
          </a:prstGeom>
        </p:spPr>
        <p:txBody>
          <a:bodyPr wrap="square">
            <a:spAutoFit/>
          </a:bodyPr>
          <a:lstStyle/>
          <a:p>
            <a:pPr lvl="0"/>
            <a:r>
              <a:rPr lang="en-US" sz="2000" dirty="0"/>
              <a:t>Set up schedule for gym set up.</a:t>
            </a:r>
          </a:p>
          <a:p>
            <a:pPr lvl="0"/>
            <a:r>
              <a:rPr lang="en-US" sz="2000" dirty="0"/>
              <a:t>Assure tournament budget prepared</a:t>
            </a:r>
          </a:p>
          <a:p>
            <a:pPr lvl="0"/>
            <a:r>
              <a:rPr lang="en-US" sz="2000" dirty="0"/>
              <a:t>Work on clean up schedule for event with school</a:t>
            </a:r>
          </a:p>
          <a:p>
            <a:pPr lvl="0"/>
            <a:r>
              <a:rPr lang="en-US" sz="2000" dirty="0"/>
              <a:t>Set rounds/sessions schedule  seeding, weigh ins  tournament</a:t>
            </a:r>
          </a:p>
          <a:p>
            <a:pPr lvl="0"/>
            <a:r>
              <a:rPr lang="en-US" sz="2000" dirty="0"/>
              <a:t>Information flyer to participating schools</a:t>
            </a:r>
          </a:p>
          <a:p>
            <a:pPr lvl="0"/>
            <a:r>
              <a:rPr lang="en-US" sz="2000" dirty="0"/>
              <a:t>Awards pick up– All Sports Trophies</a:t>
            </a:r>
          </a:p>
          <a:p>
            <a:pPr lvl="0"/>
            <a:r>
              <a:rPr lang="en-US" sz="2000" dirty="0"/>
              <a:t>Order/make weight class brackets</a:t>
            </a:r>
          </a:p>
          <a:p>
            <a:pPr lvl="0"/>
            <a:r>
              <a:rPr lang="en-US" sz="2000" dirty="0"/>
              <a:t>Weigh-in materials and supplies</a:t>
            </a:r>
          </a:p>
          <a:p>
            <a:pPr lvl="0"/>
            <a:r>
              <a:rPr lang="en-US" sz="2000" dirty="0"/>
              <a:t>Match maker materials – brackets and bout sheets </a:t>
            </a:r>
          </a:p>
          <a:p>
            <a:pPr lvl="0"/>
            <a:r>
              <a:rPr lang="en-US" sz="2000" dirty="0"/>
              <a:t>Table supplies - Timers</a:t>
            </a:r>
          </a:p>
          <a:p>
            <a:pPr lvl="0"/>
            <a:r>
              <a:rPr lang="en-US" sz="2000" dirty="0"/>
              <a:t>Support Personnel and volunteers</a:t>
            </a:r>
          </a:p>
          <a:p>
            <a:pPr lvl="0"/>
            <a:r>
              <a:rPr lang="en-US" sz="2000" dirty="0"/>
              <a:t>Support Personnel payment forms</a:t>
            </a:r>
          </a:p>
          <a:p>
            <a:pPr lvl="0"/>
            <a:r>
              <a:rPr lang="en-US" sz="2000" dirty="0"/>
              <a:t>Admissions – tickets and change (Wristbands) </a:t>
            </a:r>
          </a:p>
          <a:p>
            <a:pPr lvl="0"/>
            <a:r>
              <a:rPr lang="en-US" sz="2000" dirty="0"/>
              <a:t>Secure additional mats, if needed </a:t>
            </a:r>
          </a:p>
          <a:p>
            <a:pPr lvl="0"/>
            <a:r>
              <a:rPr lang="en-US" sz="2000" dirty="0"/>
              <a:t>Miscellaneous supplies (pens, markers, tables, chairs, etc.)</a:t>
            </a:r>
          </a:p>
          <a:p>
            <a:pPr lvl="0"/>
            <a:r>
              <a:rPr lang="en-US" sz="2000" dirty="0"/>
              <a:t>Advance tournament information - media</a:t>
            </a:r>
          </a:p>
        </p:txBody>
      </p:sp>
    </p:spTree>
    <p:extLst>
      <p:ext uri="{BB962C8B-B14F-4D97-AF65-F5344CB8AC3E}">
        <p14:creationId xmlns:p14="http://schemas.microsoft.com/office/powerpoint/2010/main" val="3667740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During Tournament </a:t>
            </a:r>
            <a:r>
              <a:rPr lang="en-US" dirty="0"/>
              <a:t/>
            </a:r>
            <a:br>
              <a:rPr lang="en-US" dirty="0"/>
            </a:br>
            <a:endParaRPr lang="en-US" dirty="0"/>
          </a:p>
        </p:txBody>
      </p:sp>
      <p:sp>
        <p:nvSpPr>
          <p:cNvPr id="3" name="Rectangle 2"/>
          <p:cNvSpPr/>
          <p:nvPr/>
        </p:nvSpPr>
        <p:spPr>
          <a:xfrm>
            <a:off x="609600" y="2709208"/>
            <a:ext cx="7924800" cy="2554545"/>
          </a:xfrm>
          <a:prstGeom prst="rect">
            <a:avLst/>
          </a:prstGeom>
        </p:spPr>
        <p:txBody>
          <a:bodyPr wrap="square">
            <a:spAutoFit/>
          </a:bodyPr>
          <a:lstStyle/>
          <a:p>
            <a:pPr marL="342900" lvl="0" indent="-342900">
              <a:buFont typeface="Arial" panose="020B0604020202020204" pitchFamily="34" charset="0"/>
              <a:buChar char="•"/>
            </a:pPr>
            <a:r>
              <a:rPr lang="en-US" sz="3200" dirty="0"/>
              <a:t>Oversee the gym polices are being  followed</a:t>
            </a:r>
          </a:p>
          <a:p>
            <a:pPr marL="342900" lvl="0" indent="-342900">
              <a:buFont typeface="Arial" panose="020B0604020202020204" pitchFamily="34" charset="0"/>
              <a:buChar char="•"/>
            </a:pPr>
            <a:r>
              <a:rPr lang="en-US" sz="3200" dirty="0"/>
              <a:t>Security around admissions area (Monitors)</a:t>
            </a:r>
          </a:p>
          <a:p>
            <a:pPr marL="342900" lvl="0" indent="-342900">
              <a:buFont typeface="Arial" panose="020B0604020202020204" pitchFamily="34" charset="0"/>
              <a:buChar char="•"/>
            </a:pPr>
            <a:r>
              <a:rPr lang="en-US" sz="3200" dirty="0"/>
              <a:t>Work with Head coach and assigned AT to make sure needs are being look after</a:t>
            </a:r>
          </a:p>
          <a:p>
            <a:pPr marL="342900" lvl="0" indent="-342900">
              <a:buFont typeface="Arial" panose="020B0604020202020204" pitchFamily="34" charset="0"/>
              <a:buChar char="•"/>
            </a:pPr>
            <a:r>
              <a:rPr lang="en-US" sz="3200" dirty="0"/>
              <a:t>Available  for supervision and questions</a:t>
            </a:r>
          </a:p>
        </p:txBody>
      </p:sp>
    </p:spTree>
    <p:extLst>
      <p:ext uri="{BB962C8B-B14F-4D97-AF65-F5344CB8AC3E}">
        <p14:creationId xmlns:p14="http://schemas.microsoft.com/office/powerpoint/2010/main" val="3716308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Following </a:t>
            </a:r>
            <a:r>
              <a:rPr lang="en-US" b="1" dirty="0"/>
              <a:t>the </a:t>
            </a:r>
            <a:r>
              <a:rPr lang="en-US" b="1" dirty="0" smtClean="0"/>
              <a:t>Tournament </a:t>
            </a:r>
            <a:endParaRPr lang="en-US" dirty="0"/>
          </a:p>
        </p:txBody>
      </p:sp>
      <p:sp>
        <p:nvSpPr>
          <p:cNvPr id="3" name="Rectangle 2"/>
          <p:cNvSpPr/>
          <p:nvPr/>
        </p:nvSpPr>
        <p:spPr>
          <a:xfrm>
            <a:off x="533400" y="2136339"/>
            <a:ext cx="8229600" cy="3970318"/>
          </a:xfrm>
          <a:prstGeom prst="rect">
            <a:avLst/>
          </a:prstGeom>
        </p:spPr>
        <p:txBody>
          <a:bodyPr wrap="square">
            <a:spAutoFit/>
          </a:bodyPr>
          <a:lstStyle/>
          <a:p>
            <a:pPr lvl="0"/>
            <a:r>
              <a:rPr lang="en-US" sz="2800" dirty="0"/>
              <a:t>Clean up the gym</a:t>
            </a:r>
          </a:p>
          <a:p>
            <a:pPr lvl="0"/>
            <a:r>
              <a:rPr lang="en-US" sz="2800" dirty="0"/>
              <a:t>Report results to media</a:t>
            </a:r>
          </a:p>
          <a:p>
            <a:pPr lvl="0"/>
            <a:r>
              <a:rPr lang="en-US" sz="2800" dirty="0"/>
              <a:t>Store tournament materials</a:t>
            </a:r>
          </a:p>
          <a:p>
            <a:pPr lvl="0"/>
            <a:r>
              <a:rPr lang="en-US" sz="2800" dirty="0"/>
              <a:t>Return mats</a:t>
            </a:r>
          </a:p>
          <a:p>
            <a:pPr lvl="0"/>
            <a:r>
              <a:rPr lang="en-US" sz="2800" dirty="0"/>
              <a:t>Gate Receipts/tickets to bookkeeper</a:t>
            </a:r>
          </a:p>
          <a:p>
            <a:pPr lvl="0"/>
            <a:r>
              <a:rPr lang="en-US" sz="2800" dirty="0"/>
              <a:t>Support personnel pay forms </a:t>
            </a:r>
          </a:p>
          <a:p>
            <a:pPr lvl="0"/>
            <a:r>
              <a:rPr lang="en-US" sz="2800" dirty="0"/>
              <a:t>Follow-up - problems/issues</a:t>
            </a:r>
          </a:p>
          <a:p>
            <a:pPr lvl="0"/>
            <a:r>
              <a:rPr lang="en-US" sz="2800" dirty="0"/>
              <a:t>Turn in a bracket to APS Athletics </a:t>
            </a:r>
          </a:p>
          <a:p>
            <a:pPr lvl="0"/>
            <a:r>
              <a:rPr lang="en-US" sz="2800" dirty="0"/>
              <a:t>Deposit proceeds in school account</a:t>
            </a:r>
          </a:p>
        </p:txBody>
      </p:sp>
    </p:spTree>
    <p:extLst>
      <p:ext uri="{BB962C8B-B14F-4D97-AF65-F5344CB8AC3E}">
        <p14:creationId xmlns:p14="http://schemas.microsoft.com/office/powerpoint/2010/main" val="506700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Tournament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Team Tournaments (One day events 3  pts)</a:t>
            </a:r>
          </a:p>
          <a:p>
            <a:r>
              <a:rPr lang="en-US" dirty="0"/>
              <a:t>  	Three or four mats as needed by number teams</a:t>
            </a:r>
          </a:p>
          <a:p>
            <a:r>
              <a:rPr lang="en-US" dirty="0"/>
              <a:t>	Rotation should be set up and posted in flyer / APS web site</a:t>
            </a:r>
          </a:p>
          <a:p>
            <a:r>
              <a:rPr lang="en-US" dirty="0"/>
              <a:t>		Pool </a:t>
            </a:r>
            <a:r>
              <a:rPr lang="en-US" dirty="0" err="1"/>
              <a:t>assignements</a:t>
            </a:r>
            <a:r>
              <a:rPr lang="en-US" dirty="0"/>
              <a:t> and times set</a:t>
            </a:r>
          </a:p>
          <a:p>
            <a:r>
              <a:rPr lang="en-US" dirty="0"/>
              <a:t>	Advancement to bracket round rules set</a:t>
            </a:r>
          </a:p>
          <a:p>
            <a:r>
              <a:rPr lang="en-US" dirty="0"/>
              <a:t>	Tie breaker published </a:t>
            </a:r>
          </a:p>
          <a:p>
            <a:r>
              <a:rPr lang="en-US" dirty="0"/>
              <a:t>Invite Tournament</a:t>
            </a:r>
          </a:p>
          <a:p>
            <a:r>
              <a:rPr lang="en-US" dirty="0"/>
              <a:t>	Four mats (varsity  only:  4 pts) double elimination format.</a:t>
            </a:r>
          </a:p>
          <a:p>
            <a:r>
              <a:rPr lang="en-US" dirty="0"/>
              <a:t>	Wrestling should be set to wrestle straight through as much as possible</a:t>
            </a:r>
          </a:p>
          <a:p>
            <a:r>
              <a:rPr lang="en-US" dirty="0"/>
              <a:t>	Intent is to finish early afternoon  </a:t>
            </a:r>
          </a:p>
          <a:p>
            <a:r>
              <a:rPr lang="en-US" dirty="0"/>
              <a:t>	Set up with APS Athletic </a:t>
            </a:r>
            <a:r>
              <a:rPr lang="en-US" dirty="0" smtClean="0"/>
              <a:t>department</a:t>
            </a:r>
            <a:endParaRPr lang="en-US" dirty="0"/>
          </a:p>
        </p:txBody>
      </p:sp>
    </p:spTree>
    <p:extLst>
      <p:ext uri="{BB962C8B-B14F-4D97-AF65-F5344CB8AC3E}">
        <p14:creationId xmlns:p14="http://schemas.microsoft.com/office/powerpoint/2010/main" val="696664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410200"/>
          </a:xfrm>
        </p:spPr>
        <p:txBody>
          <a:bodyPr>
            <a:normAutofit fontScale="70000" lnSpcReduction="20000"/>
          </a:bodyPr>
          <a:lstStyle/>
          <a:p>
            <a:r>
              <a:rPr lang="en-US" dirty="0"/>
              <a:t>Vivian Tournament		</a:t>
            </a:r>
          </a:p>
          <a:p>
            <a:r>
              <a:rPr lang="en-US" dirty="0"/>
              <a:t>	Six mats (varsity only: 4 pts) double elimination format.</a:t>
            </a:r>
          </a:p>
          <a:p>
            <a:r>
              <a:rPr lang="en-US" dirty="0"/>
              <a:t>	Placement to six places </a:t>
            </a:r>
          </a:p>
          <a:p>
            <a:r>
              <a:rPr lang="en-US" dirty="0"/>
              <a:t>	Start time will be early Friday / Weigh ins 11 am / Need to work with school schedule</a:t>
            </a:r>
          </a:p>
          <a:p>
            <a:r>
              <a:rPr lang="en-US" dirty="0"/>
              <a:t>	Set up with APS Athletic department</a:t>
            </a:r>
          </a:p>
          <a:p>
            <a:r>
              <a:rPr lang="en-US" dirty="0"/>
              <a:t>Metro Tournament</a:t>
            </a:r>
          </a:p>
          <a:p>
            <a:r>
              <a:rPr lang="en-US" dirty="0"/>
              <a:t>	4 Mats (Varsity and JV City)  4 pts  double elimination format  </a:t>
            </a:r>
          </a:p>
          <a:p>
            <a:r>
              <a:rPr lang="en-US" dirty="0"/>
              <a:t>	Start after school Friday completed with Varsity finals starting 6:30  Friday</a:t>
            </a:r>
          </a:p>
          <a:p>
            <a:r>
              <a:rPr lang="en-US" dirty="0"/>
              <a:t>	Metro package set and development by APS Athletic department</a:t>
            </a:r>
          </a:p>
          <a:p>
            <a:r>
              <a:rPr lang="en-US" dirty="0"/>
              <a:t>	Set up with APS Athletic department	</a:t>
            </a:r>
          </a:p>
          <a:p>
            <a:r>
              <a:rPr lang="en-US" dirty="0"/>
              <a:t>	JV tournament—No Seniors / Finals afternoon prior to Metro </a:t>
            </a:r>
          </a:p>
          <a:p>
            <a:endParaRPr lang="en-US" dirty="0"/>
          </a:p>
        </p:txBody>
      </p:sp>
    </p:spTree>
    <p:extLst>
      <p:ext uri="{BB962C8B-B14F-4D97-AF65-F5344CB8AC3E}">
        <p14:creationId xmlns:p14="http://schemas.microsoft.com/office/powerpoint/2010/main" val="171494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1066800"/>
          </a:xfrm>
        </p:spPr>
        <p:txBody>
          <a:bodyPr/>
          <a:lstStyle/>
          <a:p>
            <a:r>
              <a:rPr lang="en-US" sz="4000" dirty="0" smtClean="0"/>
              <a:t>Team Information</a:t>
            </a:r>
            <a:r>
              <a:rPr lang="en-US" dirty="0" smtClean="0"/>
              <a:t>	</a:t>
            </a:r>
            <a:endParaRPr lang="en-US" dirty="0"/>
          </a:p>
        </p:txBody>
      </p:sp>
      <p:sp>
        <p:nvSpPr>
          <p:cNvPr id="3" name="Content Placeholder 2"/>
          <p:cNvSpPr>
            <a:spLocks noGrp="1"/>
          </p:cNvSpPr>
          <p:nvPr>
            <p:ph idx="4294967295"/>
          </p:nvPr>
        </p:nvSpPr>
        <p:spPr>
          <a:xfrm>
            <a:off x="685800" y="990600"/>
            <a:ext cx="8458200" cy="5715000"/>
          </a:xfrm>
        </p:spPr>
        <p:txBody>
          <a:bodyPr>
            <a:normAutofit fontScale="77500" lnSpcReduction="20000"/>
          </a:bodyPr>
          <a:lstStyle/>
          <a:p>
            <a:pPr marL="0" indent="0">
              <a:buNone/>
            </a:pPr>
            <a:r>
              <a:rPr lang="en-US" sz="3400" dirty="0" smtClean="0"/>
              <a:t>Team </a:t>
            </a:r>
            <a:r>
              <a:rPr lang="en-US" sz="3400" dirty="0"/>
              <a:t>Levels:</a:t>
            </a:r>
          </a:p>
          <a:p>
            <a:pPr marL="0" indent="0">
              <a:buNone/>
            </a:pPr>
            <a:r>
              <a:rPr lang="en-US" sz="3400" dirty="0" smtClean="0"/>
              <a:t>Varsity    Should </a:t>
            </a:r>
            <a:r>
              <a:rPr lang="en-US" sz="3400" dirty="0"/>
              <a:t>fill all weights possible</a:t>
            </a:r>
          </a:p>
          <a:p>
            <a:r>
              <a:rPr lang="en-US" sz="3400" dirty="0"/>
              <a:t>	</a:t>
            </a:r>
            <a:r>
              <a:rPr lang="en-US" sz="3400" dirty="0" smtClean="0"/>
              <a:t>If </a:t>
            </a:r>
            <a:r>
              <a:rPr lang="en-US" sz="3400" dirty="0"/>
              <a:t>possible announce/ introductions and each weight </a:t>
            </a:r>
            <a:r>
              <a:rPr lang="en-US" sz="3400" dirty="0" smtClean="0"/>
              <a:t>class</a:t>
            </a:r>
            <a:endParaRPr lang="en-US" sz="3400" dirty="0"/>
          </a:p>
          <a:p>
            <a:r>
              <a:rPr lang="en-US" sz="3400" dirty="0"/>
              <a:t>	</a:t>
            </a:r>
            <a:r>
              <a:rPr lang="en-US" sz="3400" dirty="0" smtClean="0"/>
              <a:t>Keep </a:t>
            </a:r>
            <a:r>
              <a:rPr lang="en-US" sz="3400" dirty="0"/>
              <a:t>team scores and display team and match </a:t>
            </a:r>
            <a:r>
              <a:rPr lang="en-US" sz="3400" dirty="0" err="1" smtClean="0"/>
              <a:t>scor</a:t>
            </a:r>
            <a:endParaRPr lang="en-US" sz="3400" dirty="0" smtClean="0"/>
          </a:p>
          <a:p>
            <a:pPr marL="0" indent="0">
              <a:buNone/>
            </a:pPr>
            <a:r>
              <a:rPr lang="en-US" sz="3400" dirty="0" smtClean="0"/>
              <a:t>JV 	Should </a:t>
            </a:r>
            <a:r>
              <a:rPr lang="en-US" sz="3400" dirty="0"/>
              <a:t>fill all weights possible after Varsity filled</a:t>
            </a:r>
          </a:p>
          <a:p>
            <a:r>
              <a:rPr lang="en-US" sz="3400" dirty="0"/>
              <a:t>	</a:t>
            </a:r>
            <a:r>
              <a:rPr lang="en-US" sz="3400" dirty="0" smtClean="0"/>
              <a:t>Keep </a:t>
            </a:r>
            <a:r>
              <a:rPr lang="en-US" sz="3400" dirty="0"/>
              <a:t>and display teams and individual </a:t>
            </a:r>
            <a:r>
              <a:rPr lang="en-US" sz="3400" dirty="0" smtClean="0"/>
              <a:t>scores</a:t>
            </a:r>
          </a:p>
          <a:p>
            <a:pPr marL="0" indent="0">
              <a:buNone/>
            </a:pPr>
            <a:r>
              <a:rPr lang="en-US" sz="3400" dirty="0" smtClean="0"/>
              <a:t>C </a:t>
            </a:r>
            <a:r>
              <a:rPr lang="en-US" sz="3400" dirty="0"/>
              <a:t>team (Club) (Only if numbers indicate)</a:t>
            </a:r>
          </a:p>
          <a:p>
            <a:r>
              <a:rPr lang="en-US" sz="3400" dirty="0"/>
              <a:t>	</a:t>
            </a:r>
            <a:r>
              <a:rPr lang="en-US" sz="3400" dirty="0" smtClean="0"/>
              <a:t>70</a:t>
            </a:r>
            <a:r>
              <a:rPr lang="en-US" sz="3400" dirty="0"/>
              <a:t>% Rule--- 10 weight classes’ minimum</a:t>
            </a:r>
          </a:p>
          <a:p>
            <a:r>
              <a:rPr lang="en-US" sz="3400" dirty="0"/>
              <a:t>	Declaration should be in place by Dec. 1</a:t>
            </a:r>
            <a:r>
              <a:rPr lang="en-US" sz="3400" baseline="30000" dirty="0"/>
              <a:t>st</a:t>
            </a:r>
            <a:r>
              <a:rPr lang="en-US" sz="3400" dirty="0"/>
              <a:t> for C team</a:t>
            </a:r>
          </a:p>
          <a:p>
            <a:r>
              <a:rPr lang="en-US" sz="3400" dirty="0"/>
              <a:t>	</a:t>
            </a:r>
            <a:r>
              <a:rPr lang="en-US" sz="3400" dirty="0" smtClean="0"/>
              <a:t>C </a:t>
            </a:r>
            <a:r>
              <a:rPr lang="en-US" sz="3400" dirty="0"/>
              <a:t>team schedule can include APS Open events but </a:t>
            </a:r>
            <a:r>
              <a:rPr lang="en-US" sz="3400" dirty="0" smtClean="0"/>
              <a:t>	must have </a:t>
            </a:r>
            <a:r>
              <a:rPr lang="en-US" sz="3400" dirty="0"/>
              <a:t>stand-alone events also.</a:t>
            </a:r>
          </a:p>
          <a:p>
            <a:r>
              <a:rPr lang="en-US" sz="3400" dirty="0"/>
              <a:t>	</a:t>
            </a:r>
            <a:r>
              <a:rPr lang="en-US" sz="3400" dirty="0" smtClean="0"/>
              <a:t>Stand-alone </a:t>
            </a:r>
            <a:r>
              <a:rPr lang="en-US" sz="3400" dirty="0"/>
              <a:t>events may be at same time as JV if </a:t>
            </a:r>
            <a:r>
              <a:rPr lang="en-US" sz="3400" dirty="0" smtClean="0"/>
              <a:t>		wrestled on </a:t>
            </a:r>
            <a:r>
              <a:rPr lang="en-US" sz="3400" dirty="0"/>
              <a:t>separate mat with separate </a:t>
            </a:r>
            <a:r>
              <a:rPr lang="en-US" sz="3400" dirty="0" smtClean="0"/>
              <a:t>official</a:t>
            </a:r>
            <a:endParaRPr lang="en-US" sz="3400" dirty="0"/>
          </a:p>
          <a:p>
            <a:endParaRPr lang="en-US" dirty="0"/>
          </a:p>
        </p:txBody>
      </p:sp>
    </p:spTree>
    <p:extLst>
      <p:ext uri="{BB962C8B-B14F-4D97-AF65-F5344CB8AC3E}">
        <p14:creationId xmlns:p14="http://schemas.microsoft.com/office/powerpoint/2010/main" val="1707656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r>
              <a:rPr lang="en-US" dirty="0"/>
              <a:t>JV Opens</a:t>
            </a:r>
          </a:p>
          <a:p>
            <a:r>
              <a:rPr lang="en-US" dirty="0"/>
              <a:t>	Open to all non-varsity underclassmen </a:t>
            </a:r>
          </a:p>
          <a:p>
            <a:r>
              <a:rPr lang="en-US" dirty="0"/>
              <a:t>	Host will determine one bracket or two brackets</a:t>
            </a:r>
          </a:p>
          <a:p>
            <a:r>
              <a:rPr lang="en-US" dirty="0"/>
              <a:t>	Teams may enter more than one per weight </a:t>
            </a:r>
          </a:p>
          <a:p>
            <a:r>
              <a:rPr lang="en-US" dirty="0"/>
              <a:t>	If numbers exceed possible slots at a weight class students will be bump up weight</a:t>
            </a:r>
          </a:p>
          <a:p>
            <a:r>
              <a:rPr lang="en-US" dirty="0"/>
              <a:t>JV Quads </a:t>
            </a:r>
          </a:p>
          <a:p>
            <a:r>
              <a:rPr lang="en-US" dirty="0"/>
              <a:t>	Each team should be set up with three matches </a:t>
            </a:r>
          </a:p>
          <a:p>
            <a:r>
              <a:rPr lang="en-US" dirty="0"/>
              <a:t>	Host school will set up the rotation</a:t>
            </a:r>
          </a:p>
          <a:p>
            <a:r>
              <a:rPr lang="en-US" dirty="0"/>
              <a:t>	Rotation should be sent to APS Athletics by Dec. 10</a:t>
            </a:r>
            <a:r>
              <a:rPr lang="en-US" baseline="30000" dirty="0"/>
              <a:t>th</a:t>
            </a:r>
            <a:r>
              <a:rPr lang="en-US" dirty="0"/>
              <a:t> </a:t>
            </a:r>
          </a:p>
          <a:p>
            <a:r>
              <a:rPr lang="en-US" dirty="0"/>
              <a:t>	Teams may rotate athletes but only one per rotation per team</a:t>
            </a:r>
          </a:p>
          <a:p>
            <a:r>
              <a:rPr lang="en-US" dirty="0"/>
              <a:t>	No exhibition matches </a:t>
            </a:r>
          </a:p>
          <a:p>
            <a:endParaRPr lang="en-US" dirty="0"/>
          </a:p>
        </p:txBody>
      </p:sp>
    </p:spTree>
    <p:extLst>
      <p:ext uri="{BB962C8B-B14F-4D97-AF65-F5344CB8AC3E}">
        <p14:creationId xmlns:p14="http://schemas.microsoft.com/office/powerpoint/2010/main" val="318849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6370975"/>
          </a:xfrm>
          <a:prstGeom prst="rect">
            <a:avLst/>
          </a:prstGeom>
        </p:spPr>
        <p:txBody>
          <a:bodyPr wrap="square">
            <a:spAutoFit/>
          </a:bodyPr>
          <a:lstStyle/>
          <a:p>
            <a:r>
              <a:rPr lang="en-US" sz="3200" dirty="0"/>
              <a:t>Weight Management--- </a:t>
            </a:r>
          </a:p>
          <a:p>
            <a:r>
              <a:rPr lang="en-US" sz="2400" dirty="0" smtClean="0"/>
              <a:t>          All </a:t>
            </a:r>
            <a:r>
              <a:rPr lang="en-US" sz="2400" dirty="0"/>
              <a:t>kids must be cleared through program. NMAA Rule 7.23.1 F</a:t>
            </a:r>
          </a:p>
          <a:p>
            <a:r>
              <a:rPr lang="en-US" sz="2400" dirty="0" smtClean="0"/>
              <a:t>          Help </a:t>
            </a:r>
            <a:r>
              <a:rPr lang="en-US" sz="2400" dirty="0"/>
              <a:t>manage kids getting tested and never being in even.</a:t>
            </a:r>
          </a:p>
          <a:p>
            <a:r>
              <a:rPr lang="en-US" sz="2400" dirty="0" smtClean="0"/>
              <a:t>           Scales</a:t>
            </a:r>
            <a:r>
              <a:rPr lang="en-US" sz="2400" dirty="0"/>
              <a:t>:  Setting up certification </a:t>
            </a:r>
          </a:p>
          <a:p>
            <a:r>
              <a:rPr lang="en-US" sz="2400" dirty="0" smtClean="0"/>
              <a:t>            Nutrition </a:t>
            </a:r>
            <a:r>
              <a:rPr lang="en-US" sz="2400" dirty="0"/>
              <a:t>Education Program for all Students / Parents</a:t>
            </a:r>
          </a:p>
          <a:p>
            <a:r>
              <a:rPr lang="en-US" sz="2800" dirty="0"/>
              <a:t> </a:t>
            </a:r>
            <a:r>
              <a:rPr lang="en-US" sz="2800" dirty="0" smtClean="0"/>
              <a:t>WWMP </a:t>
            </a:r>
            <a:r>
              <a:rPr lang="en-US" sz="2800" dirty="0"/>
              <a:t>&amp; Nutrition </a:t>
            </a:r>
            <a:r>
              <a:rPr lang="en-US" sz="2800" dirty="0" smtClean="0"/>
              <a:t>Education Suggested </a:t>
            </a:r>
            <a:r>
              <a:rPr lang="en-US" sz="2800" dirty="0"/>
              <a:t>Topics </a:t>
            </a:r>
            <a:r>
              <a:rPr lang="en-US" sz="3200" dirty="0"/>
              <a:t>– </a:t>
            </a:r>
          </a:p>
          <a:p>
            <a:r>
              <a:rPr lang="en-US" sz="3200" dirty="0" smtClean="0"/>
              <a:t>     </a:t>
            </a:r>
            <a:r>
              <a:rPr lang="en-US" sz="2400" dirty="0" smtClean="0"/>
              <a:t>WWMP </a:t>
            </a:r>
            <a:r>
              <a:rPr lang="en-US" sz="2400" dirty="0"/>
              <a:t>policies and procedures, </a:t>
            </a:r>
            <a:endParaRPr lang="en-US" sz="2400" dirty="0" smtClean="0"/>
          </a:p>
          <a:p>
            <a:r>
              <a:rPr lang="en-US" sz="2400" dirty="0" smtClean="0"/>
              <a:t>Essential </a:t>
            </a:r>
            <a:r>
              <a:rPr lang="en-US" sz="2400" dirty="0"/>
              <a:t>nutrients, meal planning, body </a:t>
            </a:r>
            <a:r>
              <a:rPr lang="en-US" sz="2400" dirty="0" smtClean="0"/>
              <a:t>composition and metabolism</a:t>
            </a:r>
          </a:p>
          <a:p>
            <a:r>
              <a:rPr lang="en-US" sz="2400" dirty="0" smtClean="0"/>
              <a:t>Hydration supplements/ergogenic aids/weight control/eating disorders </a:t>
            </a:r>
            <a:endParaRPr lang="en-US" sz="2400" dirty="0"/>
          </a:p>
          <a:p>
            <a:r>
              <a:rPr lang="en-US" sz="2400" dirty="0" smtClean="0"/>
              <a:t>Include </a:t>
            </a:r>
            <a:r>
              <a:rPr lang="en-US" sz="2400" dirty="0"/>
              <a:t>NWCA online resources accessible </a:t>
            </a:r>
            <a:r>
              <a:rPr lang="en-US" sz="2400" dirty="0" smtClean="0"/>
              <a:t>to parents/athletes</a:t>
            </a:r>
            <a:r>
              <a:rPr lang="en-US" sz="2400" dirty="0"/>
              <a:t>. </a:t>
            </a:r>
          </a:p>
          <a:p>
            <a:r>
              <a:rPr lang="en-US" sz="2400" dirty="0" smtClean="0"/>
              <a:t>Presenters </a:t>
            </a:r>
            <a:r>
              <a:rPr lang="en-US" sz="2400" dirty="0"/>
              <a:t>might include coaches, athletic trainers, school nurses, health educators, dieticians, 	physiologists, etc</a:t>
            </a:r>
            <a:r>
              <a:rPr lang="en-US" sz="3200" dirty="0"/>
              <a:t>. </a:t>
            </a:r>
          </a:p>
          <a:p>
            <a:r>
              <a:rPr lang="en-US" sz="2800" b="1" dirty="0" smtClean="0"/>
              <a:t>Documentation </a:t>
            </a:r>
            <a:r>
              <a:rPr lang="en-US" sz="2800" b="1" dirty="0"/>
              <a:t>form and agenda must be submitted by December 1st. </a:t>
            </a:r>
          </a:p>
        </p:txBody>
      </p:sp>
    </p:spTree>
    <p:extLst>
      <p:ext uri="{BB962C8B-B14F-4D97-AF65-F5344CB8AC3E}">
        <p14:creationId xmlns:p14="http://schemas.microsoft.com/office/powerpoint/2010/main" val="283410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905000"/>
            <a:ext cx="8686800" cy="4524315"/>
          </a:xfrm>
          <a:prstGeom prst="rect">
            <a:avLst/>
          </a:prstGeom>
        </p:spPr>
        <p:txBody>
          <a:bodyPr wrap="square">
            <a:spAutoFit/>
          </a:bodyPr>
          <a:lstStyle/>
          <a:p>
            <a:endParaRPr lang="en-US" sz="2400" dirty="0"/>
          </a:p>
          <a:p>
            <a:r>
              <a:rPr lang="en-US" sz="2400" dirty="0"/>
              <a:t> The need for proper personal hygiene is critical in all sports but especially so in close contact sports like wrestling which also requires the regular disinfecting of gear and wrestling mats. Proper precautions must be in place to help minimize the potential risk of communicable diseases and skin infections during competition or practice. The transmission of infectious diseases such as MRSA and Herpes </a:t>
            </a:r>
            <a:r>
              <a:rPr lang="en-US" sz="2400" dirty="0" err="1"/>
              <a:t>Gladiatorum</a:t>
            </a:r>
            <a:r>
              <a:rPr lang="en-US" sz="2400" dirty="0"/>
              <a:t>, blood-borne pathogens like HIV and </a:t>
            </a:r>
            <a:r>
              <a:rPr lang="en-US" sz="2400" dirty="0" err="1"/>
              <a:t>Hepatis</a:t>
            </a:r>
            <a:r>
              <a:rPr lang="en-US" sz="2400" dirty="0"/>
              <a:t> B, and other infectious diseases such as Influenza can be greatly reduced through proper hygiene and a thorough equipment disinfecting regimen. The following are some general guidelines to help prevent the spread of these diseases: </a:t>
            </a:r>
          </a:p>
        </p:txBody>
      </p:sp>
      <p:sp>
        <p:nvSpPr>
          <p:cNvPr id="5" name="Title 4"/>
          <p:cNvSpPr>
            <a:spLocks noGrp="1"/>
          </p:cNvSpPr>
          <p:nvPr>
            <p:ph type="title"/>
          </p:nvPr>
        </p:nvSpPr>
        <p:spPr/>
        <p:txBody>
          <a:bodyPr>
            <a:normAutofit fontScale="90000"/>
          </a:bodyPr>
          <a:lstStyle/>
          <a:p>
            <a:r>
              <a:rPr lang="en-US" dirty="0"/>
              <a:t/>
            </a:r>
            <a:br>
              <a:rPr lang="en-US" dirty="0"/>
            </a:br>
            <a:r>
              <a:rPr lang="en-US" dirty="0"/>
              <a:t> </a:t>
            </a:r>
            <a:r>
              <a:rPr lang="en-US" b="1" dirty="0"/>
              <a:t>NMAA Wrestling Hygiene and </a:t>
            </a:r>
            <a:r>
              <a:rPr lang="en-US" dirty="0"/>
              <a:t/>
            </a:r>
            <a:br>
              <a:rPr lang="en-US" dirty="0"/>
            </a:br>
            <a:r>
              <a:rPr lang="en-US" b="1" dirty="0"/>
              <a:t>Mat Disinfecting Guidelines </a:t>
            </a:r>
            <a:endParaRPr lang="en-US" dirty="0"/>
          </a:p>
        </p:txBody>
      </p:sp>
    </p:spTree>
    <p:extLst>
      <p:ext uri="{BB962C8B-B14F-4D97-AF65-F5344CB8AC3E}">
        <p14:creationId xmlns:p14="http://schemas.microsoft.com/office/powerpoint/2010/main" val="199421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457200"/>
            <a:ext cx="8991600" cy="5786199"/>
          </a:xfrm>
          <a:prstGeom prst="rect">
            <a:avLst/>
          </a:prstGeom>
        </p:spPr>
        <p:txBody>
          <a:bodyPr wrap="square">
            <a:spAutoFit/>
          </a:bodyPr>
          <a:lstStyle/>
          <a:p>
            <a:endParaRPr lang="en-US" sz="3200" dirty="0"/>
          </a:p>
          <a:p>
            <a:r>
              <a:rPr lang="en-US" sz="3200" dirty="0"/>
              <a:t> </a:t>
            </a:r>
            <a:r>
              <a:rPr lang="en-US" sz="3200" b="1" dirty="0"/>
              <a:t>Personal Hygiene Protocols </a:t>
            </a:r>
            <a:endParaRPr lang="en-US" sz="3200" dirty="0"/>
          </a:p>
          <a:p>
            <a:pPr marL="285750" indent="-285750">
              <a:buFont typeface="Arial" panose="020B0604020202020204" pitchFamily="34" charset="0"/>
              <a:buChar char="•"/>
            </a:pPr>
            <a:r>
              <a:rPr lang="en-US" dirty="0" smtClean="0"/>
              <a:t> </a:t>
            </a:r>
            <a:r>
              <a:rPr lang="en-US" dirty="0"/>
              <a:t>Shower immediately after each practice or competition. Be sure to use your own soap, towel and other personal hygiene products (razors) and do not share them with others. The transmission of infectious diseases can occur when these items are shared. </a:t>
            </a:r>
          </a:p>
          <a:p>
            <a:pPr marL="285750" indent="-285750">
              <a:buFont typeface="Arial" panose="020B0604020202020204" pitchFamily="34" charset="0"/>
              <a:buChar char="•"/>
            </a:pPr>
            <a:r>
              <a:rPr lang="en-US" dirty="0" smtClean="0"/>
              <a:t> </a:t>
            </a:r>
            <a:r>
              <a:rPr lang="en-US" dirty="0"/>
              <a:t>Don’t share water bottles. Viruses and other bacterial items can be transmitted via a shared water bottle. </a:t>
            </a:r>
          </a:p>
          <a:p>
            <a:pPr marL="285750" indent="-285750">
              <a:buFont typeface="Arial" panose="020B0604020202020204" pitchFamily="34" charset="0"/>
              <a:buChar char="•"/>
            </a:pPr>
            <a:r>
              <a:rPr lang="en-US" dirty="0" smtClean="0"/>
              <a:t> </a:t>
            </a:r>
            <a:r>
              <a:rPr lang="en-US" dirty="0"/>
              <a:t>Wash all work out clothing and personal gear after each practice. </a:t>
            </a:r>
          </a:p>
          <a:p>
            <a:pPr marL="285750" indent="-285750">
              <a:buFont typeface="Arial" panose="020B0604020202020204" pitchFamily="34" charset="0"/>
              <a:buChar char="•"/>
            </a:pPr>
            <a:r>
              <a:rPr lang="en-US" dirty="0" smtClean="0"/>
              <a:t> </a:t>
            </a:r>
            <a:r>
              <a:rPr lang="en-US" dirty="0"/>
              <a:t>Wipe head gear down with alcohol pads after each use. </a:t>
            </a:r>
          </a:p>
          <a:p>
            <a:pPr marL="285750" indent="-285750">
              <a:buFont typeface="Arial" panose="020B0604020202020204" pitchFamily="34" charset="0"/>
              <a:buChar char="•"/>
            </a:pPr>
            <a:r>
              <a:rPr lang="en-US" dirty="0" smtClean="0"/>
              <a:t> </a:t>
            </a:r>
            <a:r>
              <a:rPr lang="en-US" dirty="0"/>
              <a:t>Refrain from full body (chest, arms, abdomen) cosmetic shaving. </a:t>
            </a:r>
          </a:p>
          <a:p>
            <a:pPr marL="285750" indent="-285750">
              <a:buFont typeface="Arial" panose="020B0604020202020204" pitchFamily="34" charset="0"/>
              <a:buChar char="•"/>
            </a:pPr>
            <a:r>
              <a:rPr lang="en-US" dirty="0" smtClean="0"/>
              <a:t> </a:t>
            </a:r>
            <a:r>
              <a:rPr lang="en-US" dirty="0"/>
              <a:t>Don’t let abrasions or open sores go unevaluated by a coach or athletic trainer. Wounds like these can become infected if not properly treated and covered. </a:t>
            </a:r>
          </a:p>
          <a:p>
            <a:pPr marL="285750" indent="-285750">
              <a:buFont typeface="Arial" panose="020B0604020202020204" pitchFamily="34" charset="0"/>
              <a:buChar char="•"/>
            </a:pPr>
            <a:r>
              <a:rPr lang="en-US" dirty="0" smtClean="0"/>
              <a:t> </a:t>
            </a:r>
            <a:r>
              <a:rPr lang="en-US" dirty="0"/>
              <a:t>Athletes should immediately inform their parent or guardian, athletic trainer and coach about any skin lesion prior to practice or competition. Athletes should consider removal from practice or competition until they are evaluated by an appropriate health care professional. </a:t>
            </a:r>
          </a:p>
          <a:p>
            <a:pPr marL="285750" indent="-285750">
              <a:buFont typeface="Arial" panose="020B0604020202020204" pitchFamily="34" charset="0"/>
              <a:buChar char="•"/>
            </a:pPr>
            <a:r>
              <a:rPr lang="en-US" dirty="0" smtClean="0"/>
              <a:t> </a:t>
            </a:r>
            <a:r>
              <a:rPr lang="en-US" dirty="0"/>
              <a:t>Athletes with a communicable skin disease should not practice or compete until released by an appropriate health care professional. </a:t>
            </a:r>
          </a:p>
          <a:p>
            <a:pPr marL="285750" indent="-285750">
              <a:buFont typeface="Arial" panose="020B0604020202020204" pitchFamily="34" charset="0"/>
              <a:buChar char="•"/>
            </a:pPr>
            <a:r>
              <a:rPr lang="en-US" dirty="0" smtClean="0"/>
              <a:t>500mg </a:t>
            </a:r>
            <a:r>
              <a:rPr lang="en-US" dirty="0"/>
              <a:t>of </a:t>
            </a:r>
            <a:r>
              <a:rPr lang="en-US" dirty="0" err="1"/>
              <a:t>valacyclovir</a:t>
            </a:r>
            <a:r>
              <a:rPr lang="en-US" dirty="0"/>
              <a:t> taken once a day for the duration of the wrestling season </a:t>
            </a:r>
          </a:p>
        </p:txBody>
      </p:sp>
    </p:spTree>
    <p:extLst>
      <p:ext uri="{BB962C8B-B14F-4D97-AF65-F5344CB8AC3E}">
        <p14:creationId xmlns:p14="http://schemas.microsoft.com/office/powerpoint/2010/main" val="864373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0004"/>
            <a:ext cx="8839200" cy="5539978"/>
          </a:xfrm>
          <a:prstGeom prst="rect">
            <a:avLst/>
          </a:prstGeom>
        </p:spPr>
        <p:txBody>
          <a:bodyPr wrap="square">
            <a:spAutoFit/>
          </a:bodyPr>
          <a:lstStyle/>
          <a:p>
            <a:endParaRPr lang="en-US" dirty="0"/>
          </a:p>
          <a:p>
            <a:r>
              <a:rPr lang="en-US" sz="2800" dirty="0"/>
              <a:t> </a:t>
            </a:r>
            <a:r>
              <a:rPr lang="en-US" sz="2800" b="1" dirty="0"/>
              <a:t>Proper Wrestling Mat Disinfecting Guidelines </a:t>
            </a:r>
            <a:endParaRPr lang="en-US" sz="2800" b="1" dirty="0" smtClean="0"/>
          </a:p>
          <a:p>
            <a:endParaRPr lang="en-US" sz="2800" dirty="0"/>
          </a:p>
          <a:p>
            <a:pPr marL="285750" indent="-285750">
              <a:buFont typeface="Arial" panose="020B0604020202020204" pitchFamily="34" charset="0"/>
              <a:buChar char="•"/>
            </a:pPr>
            <a:r>
              <a:rPr lang="en-US" sz="2000" dirty="0" smtClean="0"/>
              <a:t> </a:t>
            </a:r>
            <a:r>
              <a:rPr lang="en-US" sz="2000" dirty="0"/>
              <a:t>Wrestling mats should be disinfected using a solution of 1:100 chlorine bleach and water or commercial disinfectants (</a:t>
            </a:r>
            <a:r>
              <a:rPr lang="en-US" sz="2000" dirty="0" err="1"/>
              <a:t>KenClean</a:t>
            </a:r>
            <a:r>
              <a:rPr lang="en-US" sz="2000" dirty="0"/>
              <a:t> Plus, etc.) after each use. </a:t>
            </a:r>
          </a:p>
          <a:p>
            <a:pPr marL="285750" indent="-285750">
              <a:buFont typeface="Arial" panose="020B0604020202020204" pitchFamily="34" charset="0"/>
              <a:buChar char="•"/>
            </a:pPr>
            <a:r>
              <a:rPr lang="en-US" sz="2000" dirty="0" smtClean="0"/>
              <a:t> </a:t>
            </a:r>
            <a:r>
              <a:rPr lang="en-US" sz="2000" dirty="0"/>
              <a:t>During tournament competitions, mats should be cleaned upon initial set-up and throughout the event, preferably during session breaks and at the conclusion of each day of competition. </a:t>
            </a:r>
          </a:p>
          <a:p>
            <a:pPr marL="285750" indent="-285750">
              <a:buFont typeface="Arial" panose="020B0604020202020204" pitchFamily="34" charset="0"/>
              <a:buChar char="•"/>
            </a:pPr>
            <a:r>
              <a:rPr lang="en-US" sz="2000" dirty="0" smtClean="0"/>
              <a:t> </a:t>
            </a:r>
            <a:r>
              <a:rPr lang="en-US" sz="2000" dirty="0"/>
              <a:t>Use pads, mops and buckets that are reserved for this purpose only. Do not use equipment that is used by the custodial staff for other purposes. </a:t>
            </a:r>
          </a:p>
          <a:p>
            <a:pPr marL="285750" indent="-285750">
              <a:buFont typeface="Arial" panose="020B0604020202020204" pitchFamily="34" charset="0"/>
              <a:buChar char="•"/>
            </a:pPr>
            <a:r>
              <a:rPr lang="en-US" sz="2000" dirty="0" smtClean="0"/>
              <a:t> </a:t>
            </a:r>
            <a:r>
              <a:rPr lang="en-US" sz="2000" dirty="0"/>
              <a:t>Mop pads should be washed daily. Mop heads should be thoroughly cleaned and rinsed after each use and hung to dry with head off the floor. </a:t>
            </a:r>
          </a:p>
          <a:p>
            <a:pPr marL="285750" indent="-285750">
              <a:buFont typeface="Arial" panose="020B0604020202020204" pitchFamily="34" charset="0"/>
              <a:buChar char="•"/>
            </a:pPr>
            <a:r>
              <a:rPr lang="en-US" sz="2000" dirty="0" smtClean="0"/>
              <a:t> </a:t>
            </a:r>
            <a:r>
              <a:rPr lang="en-US" sz="2000" dirty="0"/>
              <a:t>Do not allow water to seep under mats. This moisture can create a breeding ground for bacteria and fungus. </a:t>
            </a:r>
          </a:p>
          <a:p>
            <a:pPr marL="285750" indent="-285750">
              <a:buFont typeface="Arial" panose="020B0604020202020204" pitchFamily="34" charset="0"/>
              <a:buChar char="•"/>
            </a:pPr>
            <a:r>
              <a:rPr lang="en-US" sz="2000" dirty="0" smtClean="0"/>
              <a:t> </a:t>
            </a:r>
            <a:r>
              <a:rPr lang="en-US" sz="2000" dirty="0"/>
              <a:t>Allow mats to fully dry to decrease the formation of mildew. Using a fan can help accelerate this process. </a:t>
            </a:r>
          </a:p>
          <a:p>
            <a:pPr marL="285750" indent="-285750">
              <a:buFont typeface="Arial" panose="020B0604020202020204" pitchFamily="34" charset="0"/>
              <a:buChar char="•"/>
            </a:pPr>
            <a:r>
              <a:rPr lang="en-US" sz="2000" dirty="0" smtClean="0"/>
              <a:t> </a:t>
            </a:r>
            <a:r>
              <a:rPr lang="en-US" sz="2000" dirty="0"/>
              <a:t>Mat tape should be removed and reapplied regularly. </a:t>
            </a:r>
          </a:p>
        </p:txBody>
      </p:sp>
    </p:spTree>
    <p:extLst>
      <p:ext uri="{BB962C8B-B14F-4D97-AF65-F5344CB8AC3E}">
        <p14:creationId xmlns:p14="http://schemas.microsoft.com/office/powerpoint/2010/main" val="190090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Events </a:t>
            </a:r>
            <a:br>
              <a:rPr lang="en-US" dirty="0"/>
            </a:br>
            <a:endParaRPr lang="en-US" dirty="0"/>
          </a:p>
        </p:txBody>
      </p:sp>
      <p:sp>
        <p:nvSpPr>
          <p:cNvPr id="3" name="Rectangle 2"/>
          <p:cNvSpPr/>
          <p:nvPr/>
        </p:nvSpPr>
        <p:spPr>
          <a:xfrm>
            <a:off x="381000" y="1219200"/>
            <a:ext cx="8610600" cy="3293209"/>
          </a:xfrm>
          <a:prstGeom prst="rect">
            <a:avLst/>
          </a:prstGeom>
        </p:spPr>
        <p:txBody>
          <a:bodyPr wrap="square">
            <a:spAutoFit/>
          </a:bodyPr>
          <a:lstStyle/>
          <a:p>
            <a:pPr marL="285750" indent="-285750">
              <a:buFont typeface="Arial" panose="020B0604020202020204" pitchFamily="34" charset="0"/>
              <a:buChar char="•"/>
            </a:pPr>
            <a:r>
              <a:rPr lang="en-US" sz="2800" dirty="0"/>
              <a:t>	Duals    (attempted to have JV and Varsity)  </a:t>
            </a:r>
          </a:p>
          <a:p>
            <a:pPr marL="285750" indent="-285750">
              <a:buFont typeface="Arial" panose="020B0604020202020204" pitchFamily="34" charset="0"/>
              <a:buChar char="•"/>
            </a:pPr>
            <a:r>
              <a:rPr lang="en-US" sz="2800" dirty="0"/>
              <a:t>	Double Duals </a:t>
            </a:r>
            <a:r>
              <a:rPr lang="en-US" sz="2000" dirty="0"/>
              <a:t>(Two mats; Teams will wrestle </a:t>
            </a:r>
            <a:r>
              <a:rPr lang="en-US" sz="2000" dirty="0" smtClean="0"/>
              <a:t>          two </a:t>
            </a:r>
            <a:r>
              <a:rPr lang="en-US" sz="2000" dirty="0"/>
              <a:t>schools)</a:t>
            </a:r>
          </a:p>
          <a:p>
            <a:pPr marL="285750" indent="-285750">
              <a:buFont typeface="Arial" panose="020B0604020202020204" pitchFamily="34" charset="0"/>
              <a:buChar char="•"/>
            </a:pPr>
            <a:r>
              <a:rPr lang="en-US" sz="2800" dirty="0"/>
              <a:t>	District Double matches </a:t>
            </a:r>
            <a:r>
              <a:rPr lang="en-US" sz="2000" dirty="0"/>
              <a:t>(Usually one mat/ one team wrestles </a:t>
            </a:r>
            <a:r>
              <a:rPr lang="en-US" sz="2000" dirty="0" smtClean="0"/>
              <a:t>  two </a:t>
            </a:r>
            <a:r>
              <a:rPr lang="en-US" sz="2000" dirty="0"/>
              <a:t>schools at </a:t>
            </a:r>
            <a:r>
              <a:rPr lang="en-US" sz="2000" dirty="0" smtClean="0"/>
              <a:t>once</a:t>
            </a:r>
            <a:r>
              <a:rPr lang="en-US" sz="2000" dirty="0"/>
              <a:t>)</a:t>
            </a:r>
          </a:p>
          <a:p>
            <a:pPr marL="285750" indent="-285750">
              <a:buFont typeface="Arial" panose="020B0604020202020204" pitchFamily="34" charset="0"/>
              <a:buChar char="•"/>
            </a:pPr>
            <a:r>
              <a:rPr lang="en-US" sz="2800" dirty="0"/>
              <a:t>	Triangles Matches </a:t>
            </a:r>
            <a:r>
              <a:rPr lang="en-US" sz="2000" dirty="0"/>
              <a:t>(Teams will wrestle twice each on one mat.  </a:t>
            </a:r>
            <a:r>
              <a:rPr lang="en-US" sz="2000" dirty="0" smtClean="0"/>
              <a:t>       Team </a:t>
            </a:r>
            <a:r>
              <a:rPr lang="en-US" sz="2000" dirty="0"/>
              <a:t>A vs B  </a:t>
            </a:r>
            <a:r>
              <a:rPr lang="en-US" sz="2000" dirty="0" err="1"/>
              <a:t>B</a:t>
            </a:r>
            <a:r>
              <a:rPr lang="en-US" sz="2000" dirty="0"/>
              <a:t> vs </a:t>
            </a:r>
            <a:r>
              <a:rPr lang="en-US" sz="2000" dirty="0" smtClean="0"/>
              <a:t>C  </a:t>
            </a:r>
            <a:r>
              <a:rPr lang="en-US" sz="2000" dirty="0"/>
              <a:t>and A vs </a:t>
            </a:r>
            <a:r>
              <a:rPr lang="en-US" sz="2000" dirty="0" smtClean="0"/>
              <a:t>C)                             </a:t>
            </a:r>
            <a:endParaRPr lang="en-US" sz="2000" dirty="0"/>
          </a:p>
          <a:p>
            <a:pPr marL="285750" indent="-285750">
              <a:buFont typeface="Arial" panose="020B0604020202020204" pitchFamily="34" charset="0"/>
              <a:buChar char="•"/>
            </a:pPr>
            <a:r>
              <a:rPr lang="en-US" sz="2800" dirty="0"/>
              <a:t>	Quads Teams will wrestle three times. </a:t>
            </a:r>
            <a:r>
              <a:rPr lang="en-US" sz="2000" dirty="0"/>
              <a:t>Schedule should be set prior to event</a:t>
            </a:r>
          </a:p>
        </p:txBody>
      </p:sp>
    </p:spTree>
    <p:extLst>
      <p:ext uri="{BB962C8B-B14F-4D97-AF65-F5344CB8AC3E}">
        <p14:creationId xmlns:p14="http://schemas.microsoft.com/office/powerpoint/2010/main" val="145315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35846"/>
            <a:ext cx="8839200" cy="5816977"/>
          </a:xfrm>
          <a:prstGeom prst="rect">
            <a:avLst/>
          </a:prstGeom>
        </p:spPr>
        <p:txBody>
          <a:bodyPr wrap="square">
            <a:spAutoFit/>
          </a:bodyPr>
          <a:lstStyle/>
          <a:p>
            <a:r>
              <a:rPr lang="en-US" sz="2400" dirty="0"/>
              <a:t>JV / C team matches:</a:t>
            </a:r>
          </a:p>
          <a:p>
            <a:r>
              <a:rPr lang="en-US" sz="2400" dirty="0"/>
              <a:t>	</a:t>
            </a:r>
            <a:r>
              <a:rPr lang="en-US" sz="2000" dirty="0"/>
              <a:t>JV and C team matches </a:t>
            </a:r>
          </a:p>
          <a:p>
            <a:pPr lvl="2"/>
            <a:r>
              <a:rPr lang="en-US" sz="2000" dirty="0"/>
              <a:t>Schedule at same time</a:t>
            </a:r>
          </a:p>
          <a:p>
            <a:pPr lvl="2"/>
            <a:r>
              <a:rPr lang="en-US" sz="2000" dirty="0"/>
              <a:t>Two Officials (Program will pay for C team official)</a:t>
            </a:r>
          </a:p>
          <a:p>
            <a:pPr lvl="2"/>
            <a:r>
              <a:rPr lang="en-US" sz="2000" dirty="0"/>
              <a:t>Set line ups at weigh in times</a:t>
            </a:r>
          </a:p>
          <a:p>
            <a:pPr lvl="2"/>
            <a:r>
              <a:rPr lang="en-US" sz="2000" dirty="0"/>
              <a:t>If coach as two kids and waiting to time to match kids with other team set line-up card with both to start. </a:t>
            </a:r>
          </a:p>
          <a:p>
            <a:r>
              <a:rPr lang="en-US" sz="2400" dirty="0" smtClean="0"/>
              <a:t>Varsity </a:t>
            </a:r>
            <a:endParaRPr lang="en-US" sz="2400" dirty="0"/>
          </a:p>
          <a:p>
            <a:pPr lvl="2"/>
            <a:r>
              <a:rPr lang="en-US" sz="2000" dirty="0"/>
              <a:t>Schedule at set time</a:t>
            </a:r>
          </a:p>
          <a:p>
            <a:pPr lvl="2"/>
            <a:r>
              <a:rPr lang="en-US" sz="2000" dirty="0"/>
              <a:t>Official set to call /  Confirmed  / # of matches /14 matches </a:t>
            </a:r>
          </a:p>
          <a:p>
            <a:pPr lvl="2"/>
            <a:r>
              <a:rPr lang="en-US" sz="2000" dirty="0"/>
              <a:t>Have planned warm-up time </a:t>
            </a:r>
          </a:p>
          <a:p>
            <a:pPr lvl="2"/>
            <a:r>
              <a:rPr lang="en-US" sz="2000" dirty="0"/>
              <a:t>Have line-up ready to go between matches</a:t>
            </a:r>
          </a:p>
          <a:p>
            <a:r>
              <a:rPr lang="en-US" sz="2400" dirty="0"/>
              <a:t>		</a:t>
            </a:r>
          </a:p>
          <a:p>
            <a:r>
              <a:rPr lang="en-US" sz="2400" dirty="0"/>
              <a:t>	At all levels once a kid has wrestled or accepted a forfeit they have meet the requirement of that night.   We do not have exhibitions matches between any kids that are on the JV and Varsity that are not counted. </a:t>
            </a:r>
          </a:p>
        </p:txBody>
      </p:sp>
    </p:spTree>
    <p:extLst>
      <p:ext uri="{BB962C8B-B14F-4D97-AF65-F5344CB8AC3E}">
        <p14:creationId xmlns:p14="http://schemas.microsoft.com/office/powerpoint/2010/main" val="104798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686800" cy="5447645"/>
          </a:xfrm>
          <a:prstGeom prst="rect">
            <a:avLst/>
          </a:prstGeom>
        </p:spPr>
        <p:txBody>
          <a:bodyPr wrap="square">
            <a:spAutoFit/>
          </a:bodyPr>
          <a:lstStyle/>
          <a:p>
            <a:r>
              <a:rPr lang="en-US" sz="3200" u="sng" dirty="0"/>
              <a:t>Tournament </a:t>
            </a:r>
            <a:r>
              <a:rPr lang="en-US" sz="3200" u="sng" dirty="0" smtClean="0"/>
              <a:t>Type</a:t>
            </a:r>
            <a:r>
              <a:rPr lang="en-US" sz="3200" dirty="0"/>
              <a:t>	</a:t>
            </a:r>
            <a:r>
              <a:rPr lang="en-US" sz="3200" u="sng" dirty="0"/>
              <a:t>Mats</a:t>
            </a:r>
            <a:r>
              <a:rPr lang="en-US" sz="3200" dirty="0"/>
              <a:t>	    		</a:t>
            </a:r>
            <a:r>
              <a:rPr lang="en-US" sz="3200" u="sng" dirty="0" smtClean="0"/>
              <a:t>Sessions</a:t>
            </a:r>
          </a:p>
          <a:p>
            <a:endParaRPr lang="en-US" sz="3200" u="sng" dirty="0"/>
          </a:p>
          <a:p>
            <a:r>
              <a:rPr lang="en-US" sz="3200" u="sng" dirty="0" smtClean="0"/>
              <a:t>             </a:t>
            </a:r>
            <a:endParaRPr lang="en-US" sz="3200" dirty="0"/>
          </a:p>
          <a:p>
            <a:r>
              <a:rPr lang="en-US" sz="2800" dirty="0"/>
              <a:t>Combined V &amp; JV	  	 4</a:t>
            </a:r>
            <a:r>
              <a:rPr lang="en-US" sz="2800" dirty="0" smtClean="0"/>
              <a:t>      </a:t>
            </a:r>
            <a:r>
              <a:rPr lang="en-US" sz="2800" dirty="0"/>
              <a:t>		 1 paid admission</a:t>
            </a:r>
          </a:p>
          <a:p>
            <a:r>
              <a:rPr lang="en-US" sz="2800" dirty="0"/>
              <a:t>	</a:t>
            </a:r>
            <a:r>
              <a:rPr lang="en-US" sz="2800" dirty="0" smtClean="0"/>
              <a:t>16 </a:t>
            </a:r>
            <a:r>
              <a:rPr lang="en-US" sz="2800" dirty="0"/>
              <a:t>man brackets---double elimination format. </a:t>
            </a:r>
            <a:endParaRPr lang="en-US" sz="2800" dirty="0" smtClean="0"/>
          </a:p>
          <a:p>
            <a:r>
              <a:rPr lang="en-US" sz="2800" dirty="0" smtClean="0"/>
              <a:t> </a:t>
            </a:r>
            <a:r>
              <a:rPr lang="en-US" sz="2800" dirty="0"/>
              <a:t>JV Open events		   </a:t>
            </a:r>
            <a:r>
              <a:rPr lang="en-US" sz="2800" dirty="0" smtClean="0"/>
              <a:t>4                 </a:t>
            </a:r>
            <a:r>
              <a:rPr lang="en-US" sz="2800" dirty="0"/>
              <a:t>	</a:t>
            </a:r>
            <a:r>
              <a:rPr lang="en-US" sz="2800" dirty="0" smtClean="0"/>
              <a:t>1    </a:t>
            </a:r>
            <a:r>
              <a:rPr lang="en-US" sz="2800" dirty="0"/>
              <a:t>paid admission</a:t>
            </a:r>
          </a:p>
          <a:p>
            <a:r>
              <a:rPr lang="en-US" sz="2800" dirty="0"/>
              <a:t>	</a:t>
            </a:r>
            <a:r>
              <a:rPr lang="en-US" sz="2800" dirty="0" smtClean="0"/>
              <a:t>Up </a:t>
            </a:r>
            <a:r>
              <a:rPr lang="en-US" sz="2800" dirty="0"/>
              <a:t>to- Two 16 man brackets </a:t>
            </a:r>
            <a:r>
              <a:rPr lang="en-US" sz="2000" dirty="0"/>
              <a:t>(No more than 12 per bracket)</a:t>
            </a:r>
          </a:p>
          <a:p>
            <a:r>
              <a:rPr lang="en-US" sz="2800" dirty="0"/>
              <a:t>Joe Vivian/ APS Invite V	   </a:t>
            </a:r>
            <a:r>
              <a:rPr lang="en-US" sz="2800" dirty="0" smtClean="0"/>
              <a:t>6</a:t>
            </a:r>
            <a:r>
              <a:rPr lang="en-US" sz="2800" dirty="0"/>
              <a:t>	      	</a:t>
            </a:r>
            <a:r>
              <a:rPr lang="en-US" sz="2800" dirty="0" smtClean="0"/>
              <a:t>2 </a:t>
            </a:r>
            <a:r>
              <a:rPr lang="en-US" sz="1400" dirty="0"/>
              <a:t>Fri. one paid/Sat. one paid admission </a:t>
            </a:r>
          </a:p>
          <a:p>
            <a:r>
              <a:rPr lang="en-US" sz="2800" dirty="0" smtClean="0"/>
              <a:t>	Vivian </a:t>
            </a:r>
            <a:r>
              <a:rPr lang="en-US" sz="2800" dirty="0"/>
              <a:t>32 team </a:t>
            </a:r>
            <a:r>
              <a:rPr lang="en-US" dirty="0"/>
              <a:t>bracket---double elimination format (limit of 32 teams)</a:t>
            </a:r>
          </a:p>
          <a:p>
            <a:r>
              <a:rPr lang="en-US" sz="2800" dirty="0"/>
              <a:t>        </a:t>
            </a:r>
            <a:r>
              <a:rPr lang="en-US" sz="2800" dirty="0" smtClean="0"/>
              <a:t>Invite </a:t>
            </a:r>
            <a:r>
              <a:rPr lang="en-US" sz="2800" dirty="0"/>
              <a:t>32 team brackets--</a:t>
            </a:r>
            <a:r>
              <a:rPr lang="en-US" dirty="0"/>
              <a:t>double elimination format (limit of 24 teams)</a:t>
            </a:r>
          </a:p>
          <a:p>
            <a:r>
              <a:rPr lang="en-US" sz="2800" dirty="0"/>
              <a:t>Metro V &amp; City JV</a:t>
            </a:r>
            <a:r>
              <a:rPr lang="en-US" sz="1600" dirty="0"/>
              <a:t> (combined)  </a:t>
            </a:r>
            <a:r>
              <a:rPr lang="en-US" sz="2800" dirty="0"/>
              <a:t>	</a:t>
            </a:r>
            <a:r>
              <a:rPr lang="en-US" sz="2800" dirty="0" smtClean="0"/>
              <a:t>4            </a:t>
            </a:r>
            <a:r>
              <a:rPr lang="en-US" sz="2800" dirty="0"/>
              <a:t>	</a:t>
            </a:r>
            <a:r>
              <a:rPr lang="en-US" sz="2800" dirty="0" smtClean="0"/>
              <a:t> </a:t>
            </a:r>
            <a:r>
              <a:rPr lang="en-US" sz="2800" dirty="0"/>
              <a:t>2 </a:t>
            </a:r>
            <a:r>
              <a:rPr lang="en-US" sz="1200" dirty="0"/>
              <a:t>Fri. one paid/Sat one paid admission,		</a:t>
            </a:r>
            <a:r>
              <a:rPr lang="en-US" sz="2800" dirty="0" smtClean="0"/>
              <a:t>16 </a:t>
            </a:r>
            <a:r>
              <a:rPr lang="en-US" sz="2800" dirty="0"/>
              <a:t>man brackets----Double elimination format.</a:t>
            </a:r>
          </a:p>
        </p:txBody>
      </p:sp>
    </p:spTree>
    <p:extLst>
      <p:ext uri="{BB962C8B-B14F-4D97-AF65-F5344CB8AC3E}">
        <p14:creationId xmlns:p14="http://schemas.microsoft.com/office/powerpoint/2010/main" val="726491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874</Words>
  <Application>Microsoft Office PowerPoint</Application>
  <PresentationFormat>On-screen Show (4:3)</PresentationFormat>
  <Paragraphs>195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Wrestling 101</vt:lpstr>
      <vt:lpstr>Team Information </vt:lpstr>
      <vt:lpstr>PowerPoint Presentation</vt:lpstr>
      <vt:lpstr>  NMAA Wrestling Hygiene and  Mat Disinfecting Guidelines </vt:lpstr>
      <vt:lpstr>PowerPoint Presentation</vt:lpstr>
      <vt:lpstr>PowerPoint Presentation</vt:lpstr>
      <vt:lpstr>Events  </vt:lpstr>
      <vt:lpstr>PowerPoint Presentation</vt:lpstr>
      <vt:lpstr>PowerPoint Presentation</vt:lpstr>
      <vt:lpstr>APS Athletic Department: </vt:lpstr>
      <vt:lpstr>APS Athletic Department:</vt:lpstr>
      <vt:lpstr>School</vt:lpstr>
      <vt:lpstr>School</vt:lpstr>
      <vt:lpstr>School</vt:lpstr>
      <vt:lpstr>Prior to Tournament: Assure  </vt:lpstr>
      <vt:lpstr>During Tournament  </vt:lpstr>
      <vt:lpstr>Following the Tournament </vt:lpstr>
      <vt:lpstr>Tournament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Wrestling 101</dc:title>
  <dc:creator>Gerrells, Rich C</dc:creator>
  <cp:lastModifiedBy>Gerrells, Rich C</cp:lastModifiedBy>
  <cp:revision>8</cp:revision>
  <dcterms:created xsi:type="dcterms:W3CDTF">2014-10-27T19:36:33Z</dcterms:created>
  <dcterms:modified xsi:type="dcterms:W3CDTF">2014-10-28T03:41:31Z</dcterms:modified>
</cp:coreProperties>
</file>